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9" r:id="rId5"/>
    <p:sldId id="260" r:id="rId6"/>
    <p:sldId id="294" r:id="rId7"/>
    <p:sldId id="277" r:id="rId8"/>
    <p:sldId id="311" r:id="rId9"/>
    <p:sldId id="297" r:id="rId10"/>
    <p:sldId id="302" r:id="rId11"/>
    <p:sldId id="309" r:id="rId12"/>
    <p:sldId id="310" r:id="rId13"/>
    <p:sldId id="299" r:id="rId14"/>
    <p:sldId id="295" r:id="rId15"/>
    <p:sldId id="312" r:id="rId16"/>
    <p:sldId id="30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0000"/>
    <a:srgbClr val="D0AAAA"/>
    <a:srgbClr val="169F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82"/>
  </p:normalViewPr>
  <p:slideViewPr>
    <p:cSldViewPr snapToGrid="0">
      <p:cViewPr>
        <p:scale>
          <a:sx n="112" d="100"/>
          <a:sy n="112" d="100"/>
        </p:scale>
        <p:origin x="57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jpeg>
</file>

<file path=ppt/media/image6.tiff>
</file>

<file path=ppt/media/image7.tiff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DA78007-582F-0B42-B681-0A3AE45FF9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7170641" y="6304360"/>
            <a:ext cx="5141104" cy="62242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66952CC-17C4-7941-90D4-0A94C85FD4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9744" y="6304360"/>
            <a:ext cx="5141104" cy="622422"/>
          </a:xfrm>
          <a:prstGeom prst="rect">
            <a:avLst/>
          </a:prstGeom>
        </p:spPr>
      </p:pic>
      <p:pic>
        <p:nvPicPr>
          <p:cNvPr id="23" name="Picture 22" descr="A picture containing clock&#10;&#10;Description automatically generated">
            <a:extLst>
              <a:ext uri="{FF2B5EF4-FFF2-40B4-BE49-F238E27FC236}">
                <a16:creationId xmlns:a16="http://schemas.microsoft.com/office/drawing/2014/main" id="{D05F3A77-2B8D-B34E-A611-CCBE48A32A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82767" y="6380562"/>
            <a:ext cx="1733444" cy="4622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169FD8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169FD8"/>
                </a:solidFill>
                <a:latin typeface="Arial"/>
              </a:rPr>
              <a:t>”</a:t>
            </a:r>
            <a:endParaRPr lang="en-US">
              <a:solidFill>
                <a:srgbClr val="169FD8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903522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454511"/>
            <a:ext cx="8596668" cy="2803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0236F6-A0DE-334A-8227-A7C1ED72C2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10800000">
            <a:off x="7170641" y="6326132"/>
            <a:ext cx="5141104" cy="622422"/>
          </a:xfrm>
          <a:prstGeom prst="rect">
            <a:avLst/>
          </a:prstGeom>
        </p:spPr>
      </p:pic>
      <p:pic>
        <p:nvPicPr>
          <p:cNvPr id="13" name="Picture 12" descr="A picture containing clock&#10;&#10;Description automatically generated">
            <a:extLst>
              <a:ext uri="{FF2B5EF4-FFF2-40B4-BE49-F238E27FC236}">
                <a16:creationId xmlns:a16="http://schemas.microsoft.com/office/drawing/2014/main" id="{9F681362-F781-5840-A9C2-BB22637960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5382767" y="6380562"/>
            <a:ext cx="1733444" cy="46229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F69FC57-3630-0040-95AC-81EC3A15811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121892" y="-76202"/>
            <a:ext cx="5141104" cy="62242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rgbClr val="4E566F"/>
        </a:buClr>
        <a:buSzPct val="80000"/>
        <a:buFont typeface=".Lucida Grande UI Regular"/>
        <a:buChar char="◆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rgbClr val="4E566F"/>
        </a:buClr>
        <a:buSzPct val="80000"/>
        <a:buFont typeface=".Lucida Grande UI Regular"/>
        <a:buChar char="◆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4E566F"/>
        </a:buClr>
        <a:buSzPct val="80000"/>
        <a:buFont typeface=".Lucida Grande UI Regular"/>
        <a:buChar char="◆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4E566F"/>
        </a:buClr>
        <a:buSzPct val="80000"/>
        <a:buFont typeface=".Lucida Grande UI Regular"/>
        <a:buChar char="◆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4E566F"/>
        </a:buClr>
        <a:buSzPct val="80000"/>
        <a:buFont typeface=".Lucida Grande UI Regular"/>
        <a:buChar char="◆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ensus.gov/cedsci/table?q=b01003&amp;tid=ACSDT1Y2019.B01003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ensus.gov/cedsci/table?q=S0101&amp;tid=ACSST1Y2019.S0101" TargetMode="External"/><Relationship Id="rId7" Type="http://schemas.openxmlformats.org/officeDocument/2006/relationships/image" Target="../media/image10.tif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data.census.gov/cedsci/table?q=median%20income&amp;tid=ACSST1Y2019.S190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ensus.gov/cedsci/table?q=broadband&amp;tid=ACSST1Y2019.S2801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ensus.gov/cedsci/table?q=broadband&amp;tid=ACSST1Y2019.S2801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hyperlink" Target="https://data.census.gov/cedsci/table?q=broadband&amp;tid=ACSST1Y2019.S2801" TargetMode="Externa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ird&#10;&#10;Description automatically generated">
            <a:extLst>
              <a:ext uri="{FF2B5EF4-FFF2-40B4-BE49-F238E27FC236}">
                <a16:creationId xmlns:a16="http://schemas.microsoft.com/office/drawing/2014/main" id="{2FAA3D37-BB6C-4BD0-B0BD-331E606041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92"/>
          <a:stretch/>
        </p:blipFill>
        <p:spPr>
          <a:xfrm>
            <a:off x="0" y="-12054"/>
            <a:ext cx="12192000" cy="60985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A60F09-AEFA-4F19-9B1F-7D3C3603CCF8}"/>
              </a:ext>
            </a:extLst>
          </p:cNvPr>
          <p:cNvSpPr txBox="1"/>
          <p:nvPr/>
        </p:nvSpPr>
        <p:spPr>
          <a:xfrm>
            <a:off x="2319202" y="1570294"/>
            <a:ext cx="7553671" cy="1323439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Appalachian Labor Markets: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Preparing for Jobs of the Future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569813-9362-4C1B-A373-BA5EFC46779E}"/>
              </a:ext>
            </a:extLst>
          </p:cNvPr>
          <p:cNvSpPr txBox="1"/>
          <p:nvPr/>
        </p:nvSpPr>
        <p:spPr>
          <a:xfrm>
            <a:off x="4754927" y="3228313"/>
            <a:ext cx="2848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DSPG Summer 2021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038A6D76-D8C2-4EA1-A184-2B34E6F8CE48}"/>
              </a:ext>
            </a:extLst>
          </p:cNvPr>
          <p:cNvSpPr txBox="1"/>
          <p:nvPr/>
        </p:nvSpPr>
        <p:spPr>
          <a:xfrm>
            <a:off x="3228135" y="4589576"/>
            <a:ext cx="7052994" cy="1038233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 b="1" dirty="0">
                <a:solidFill>
                  <a:schemeClr val="accent4"/>
                </a:solidFill>
                <a:ea typeface="+mn-lt"/>
                <a:cs typeface="+mn-lt"/>
              </a:rPr>
              <a:t>Fellow: Tim Pierce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 b="1" dirty="0">
                <a:solidFill>
                  <a:schemeClr val="accent4"/>
                </a:solidFill>
                <a:ea typeface="+mn-lt"/>
                <a:cs typeface="+mn-lt"/>
              </a:rPr>
              <a:t>Interns: Austin Burcham, Ryan Jacobs</a:t>
            </a:r>
            <a:endParaRPr lang="en-US" dirty="0">
              <a:solidFill>
                <a:schemeClr val="accent4"/>
              </a:solidFill>
              <a:ea typeface="+mn-lt"/>
              <a:cs typeface="+mn-lt"/>
            </a:endParaRPr>
          </a:p>
          <a:p>
            <a:pPr>
              <a:spcBef>
                <a:spcPts val="1000"/>
              </a:spcBef>
            </a:pPr>
            <a:r>
              <a:rPr lang="en-US" sz="1600" b="1" dirty="0">
                <a:solidFill>
                  <a:schemeClr val="accent4"/>
                </a:solidFill>
                <a:ea typeface="+mn-lt"/>
                <a:cs typeface="+mn-lt"/>
              </a:rPr>
              <a:t>Faculty: Susan Chen, </a:t>
            </a:r>
            <a:r>
              <a:rPr lang="en-US" sz="1600" b="1" dirty="0" err="1">
                <a:solidFill>
                  <a:schemeClr val="accent4"/>
                </a:solidFill>
                <a:ea typeface="+mn-lt"/>
                <a:cs typeface="+mn-lt"/>
              </a:rPr>
              <a:t>Anubhab</a:t>
            </a:r>
            <a:r>
              <a:rPr lang="en-US" sz="1600" b="1" dirty="0">
                <a:solidFill>
                  <a:schemeClr val="accent4"/>
                </a:solidFill>
                <a:ea typeface="+mn-lt"/>
                <a:cs typeface="+mn-lt"/>
              </a:rPr>
              <a:t> Gupta, Andrew Katz</a:t>
            </a:r>
          </a:p>
        </p:txBody>
      </p:sp>
      <p:pic>
        <p:nvPicPr>
          <p:cNvPr id="2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D4CBDCAB-AF0C-4185-91F1-8E854C833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23" y="4742469"/>
            <a:ext cx="2162175" cy="88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737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205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Industry Type by County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4520ED-9430-4B9D-82A8-60BD9A8607CC}"/>
              </a:ext>
            </a:extLst>
          </p:cNvPr>
          <p:cNvSpPr txBox="1"/>
          <p:nvPr/>
        </p:nvSpPr>
        <p:spPr>
          <a:xfrm>
            <a:off x="558800" y="5903354"/>
            <a:ext cx="1163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Source: American Community</a:t>
            </a:r>
            <a:r>
              <a:rPr lang="en-US" sz="1200" dirty="0">
                <a:solidFill>
                  <a:schemeClr val="bg1"/>
                </a:solidFill>
              </a:rPr>
              <a:t> Survey (ACS) from the U.S. Census Bureau, found at: https://</a:t>
            </a:r>
            <a:r>
              <a:rPr lang="en-US" sz="1200" dirty="0" err="1">
                <a:solidFill>
                  <a:schemeClr val="bg1"/>
                </a:solidFill>
              </a:rPr>
              <a:t>data.census.gov</a:t>
            </a:r>
            <a:r>
              <a:rPr lang="en-US" sz="1200" dirty="0">
                <a:solidFill>
                  <a:schemeClr val="bg1"/>
                </a:solidFill>
              </a:rPr>
              <a:t>/</a:t>
            </a:r>
            <a:r>
              <a:rPr lang="en-US" sz="1200" dirty="0" err="1">
                <a:solidFill>
                  <a:schemeClr val="bg1"/>
                </a:solidFill>
              </a:rPr>
              <a:t>cedsci</a:t>
            </a:r>
            <a:r>
              <a:rPr lang="en-US" sz="1200" dirty="0">
                <a:solidFill>
                  <a:schemeClr val="bg1"/>
                </a:solidFill>
              </a:rPr>
              <a:t>/</a:t>
            </a:r>
            <a:r>
              <a:rPr lang="en-US" sz="1200" dirty="0" err="1">
                <a:solidFill>
                  <a:schemeClr val="bg1"/>
                </a:solidFill>
              </a:rPr>
              <a:t>table?q</a:t>
            </a:r>
            <a:r>
              <a:rPr lang="en-US" sz="1200" dirty="0">
                <a:solidFill>
                  <a:schemeClr val="bg1"/>
                </a:solidFill>
              </a:rPr>
              <a:t>=CBP2019.CB1900CBP&amp;tid=CBP2019.CB1900CBP&amp;hidePreview=true</a:t>
            </a:r>
            <a:endParaRPr lang="en-US" sz="12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B85892B2-090E-DC43-ADBD-7E58B02FD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04" y="1251876"/>
            <a:ext cx="5317893" cy="4354248"/>
          </a:xfrm>
          <a:prstGeom prst="rect">
            <a:avLst/>
          </a:prstGeom>
        </p:spPr>
      </p:pic>
      <p:pic>
        <p:nvPicPr>
          <p:cNvPr id="12" name="Picture 11" descr="A picture containing diagram&#10;&#10;Description automatically generated">
            <a:extLst>
              <a:ext uri="{FF2B5EF4-FFF2-40B4-BE49-F238E27FC236}">
                <a16:creationId xmlns:a16="http://schemas.microsoft.com/office/drawing/2014/main" id="{84BA7356-63FC-C44A-A28F-817E097C2B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884" b="5752"/>
          <a:stretch/>
        </p:blipFill>
        <p:spPr>
          <a:xfrm>
            <a:off x="5816600" y="1251876"/>
            <a:ext cx="5537200" cy="1942640"/>
          </a:xfrm>
          <a:prstGeom prst="rect">
            <a:avLst/>
          </a:prstGeom>
        </p:spPr>
      </p:pic>
      <p:pic>
        <p:nvPicPr>
          <p:cNvPr id="14" name="Picture 13" descr="Map&#10;&#10;Description automatically generated">
            <a:extLst>
              <a:ext uri="{FF2B5EF4-FFF2-40B4-BE49-F238E27FC236}">
                <a16:creationId xmlns:a16="http://schemas.microsoft.com/office/drawing/2014/main" id="{69249E83-24D6-5B4E-8AAA-5610CD4D4D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864" b="4343"/>
          <a:stretch/>
        </p:blipFill>
        <p:spPr>
          <a:xfrm>
            <a:off x="5816600" y="3450539"/>
            <a:ext cx="5562600" cy="219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261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205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Next Steps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2BD0ADE-3DBD-468B-83BE-80612DB99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401799"/>
            <a:ext cx="10923270" cy="45374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Explore options to connect our industry data to O-Net skills data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Utilize web scraping and natural language processing to understand the skills required for sustainable jobs (via O-Net)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Wait patiently for something to happen with the Bipartisan Infrastructure Bill</a:t>
            </a:r>
          </a:p>
          <a:p>
            <a:pPr lvl="2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Hopefully gain a better understand the future of coal-dependent region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Potentially: aggregate block level data to perform regression analyses </a:t>
            </a:r>
          </a:p>
        </p:txBody>
      </p:sp>
    </p:spTree>
    <p:extLst>
      <p:ext uri="{BB962C8B-B14F-4D97-AF65-F5344CB8AC3E}">
        <p14:creationId xmlns:p14="http://schemas.microsoft.com/office/powerpoint/2010/main" val="2204774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205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Upcoming Challenges and Questions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2BD0ADE-3DBD-468B-83BE-80612DB99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401799"/>
            <a:ext cx="10923270" cy="45374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Obtaining reliable data from counties with very low populations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Connecting skills associated with occupations to jobs in counties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Identifying jobs of the future:</a:t>
            </a:r>
          </a:p>
          <a:p>
            <a:pPr lvl="2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Web scraping can only find openings that make it to the web!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Identifying which jobs of the future are viable for Appalachian counties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4859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6845"/>
            <a:ext cx="10515600" cy="96920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b="1">
                <a:solidFill>
                  <a:srgbClr val="730000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43264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205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An Overview of Appalachia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2BD0ADE-3DBD-468B-83BE-80612DB99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0" y="1080701"/>
            <a:ext cx="3550444" cy="46965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Breakdown: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13 States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420 Counties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Population: ≈ 25,717,174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9.9% Black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5.4% Hispanic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3.9% Other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Poverty Rate: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16.3%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Median Age: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41.3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Median Household Income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	$51,916 (82.6% of US)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A0FE5C-D927-4A02-8C65-3DB0523E0839}"/>
              </a:ext>
            </a:extLst>
          </p:cNvPr>
          <p:cNvSpPr/>
          <p:nvPr/>
        </p:nvSpPr>
        <p:spPr>
          <a:xfrm>
            <a:off x="1361440" y="6109900"/>
            <a:ext cx="9992360" cy="4616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Sources: 2019 ACS 5 Year Estimates: 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https://data.census.gov/cedsci/table?q=b01003&amp;tid=ACSDT1Y2019.B01003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</a:p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	   Appalachian Regional Commission: https://</a:t>
            </a:r>
            <a:r>
              <a:rPr lang="en-US" sz="1200" dirty="0" err="1">
                <a:solidFill>
                  <a:schemeClr val="bg1"/>
                </a:solidFill>
                <a:latin typeface="Segoe UI"/>
                <a:cs typeface="Segoe UI"/>
              </a:rPr>
              <a:t>www.arc.gov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/about-the-</a:t>
            </a:r>
            <a:r>
              <a:rPr lang="en-US" sz="1200" dirty="0" err="1">
                <a:solidFill>
                  <a:schemeClr val="bg1"/>
                </a:solidFill>
                <a:latin typeface="Segoe UI"/>
                <a:cs typeface="Segoe UI"/>
              </a:rPr>
              <a:t>appalachian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-region/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195C1CA-3BBF-C446-8041-CDD21FFFD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3580" y="1080700"/>
            <a:ext cx="4432140" cy="43722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49C3D68-747B-2B4D-9196-FF94ABC02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0412" y="1080700"/>
            <a:ext cx="4587779" cy="437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79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205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Appalachian Labor Markets</a:t>
            </a:r>
            <a:endParaRPr lang="en-US" sz="4400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2BD0ADE-3DBD-468B-83BE-80612DB99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880" y="1119883"/>
            <a:ext cx="11382286" cy="481583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Concerns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cs typeface="Calibri"/>
              </a:rPr>
              <a:t>Infrastructural changes with economic transition to clean power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cs typeface="Calibri"/>
              </a:rPr>
              <a:t>Imperfect labor market information 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cs typeface="Calibri"/>
              </a:rPr>
              <a:t>Systematic disadvantages in upward mobility 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1"/>
              </a:solidFill>
              <a:cs typeface="Calibri"/>
            </a:endParaRPr>
          </a:p>
          <a:p>
            <a:pPr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Questions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What jobs and skills currently exist in Appalachia?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What sustainable industries and occupations will emerge?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What jobs are most viable for the Appalachian Labor Market?</a:t>
            </a: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73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167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205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Project Goals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2BD0ADE-3DBD-468B-83BE-80612DB99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1401799"/>
            <a:ext cx="11060151" cy="453743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730000"/>
                </a:solidFill>
                <a:cs typeface="Calibri"/>
              </a:rPr>
              <a:t>Quantify </a:t>
            </a:r>
            <a:r>
              <a:rPr lang="en-US" sz="2800" dirty="0">
                <a:solidFill>
                  <a:schemeClr val="tx1"/>
                </a:solidFill>
                <a:cs typeface="Calibri"/>
              </a:rPr>
              <a:t>and </a:t>
            </a:r>
            <a:r>
              <a:rPr lang="en-US" sz="2800" b="1" dirty="0">
                <a:solidFill>
                  <a:srgbClr val="730000"/>
                </a:solidFill>
                <a:cs typeface="Calibri"/>
              </a:rPr>
              <a:t>visualize</a:t>
            </a:r>
            <a:r>
              <a:rPr lang="en-US" sz="2800" dirty="0">
                <a:solidFill>
                  <a:schemeClr val="tx1"/>
                </a:solidFill>
                <a:cs typeface="Calibri"/>
              </a:rPr>
              <a:t> skills and characteristics of the Appalachian Labor Market </a:t>
            </a:r>
            <a:endParaRPr lang="en-US" sz="2000" dirty="0">
              <a:solidFill>
                <a:schemeClr val="tx1"/>
              </a:solidFill>
              <a:cs typeface="Calibri" panose="020F0502020204030204"/>
            </a:endParaRPr>
          </a:p>
          <a:p>
            <a:pPr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730000"/>
                </a:solidFill>
                <a:cs typeface="Calibri"/>
              </a:rPr>
              <a:t>Identify</a:t>
            </a:r>
            <a:r>
              <a:rPr lang="en-US" sz="2800" dirty="0">
                <a:solidFill>
                  <a:schemeClr val="tx1"/>
                </a:solidFill>
                <a:cs typeface="Calibri"/>
              </a:rPr>
              <a:t> the skills, education, and preparation required for sustainable jobs and “jobs-of-the-future”</a:t>
            </a:r>
            <a:endParaRPr lang="en-US" sz="2800" b="1" dirty="0">
              <a:solidFill>
                <a:srgbClr val="730000"/>
              </a:solidFill>
            </a:endParaRPr>
          </a:p>
          <a:p>
            <a:pPr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730000"/>
                </a:solidFill>
              </a:rPr>
              <a:t>Quantify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the gap between current skills in the labor market and the skills required for “jobs-of-the-future”</a:t>
            </a:r>
          </a:p>
          <a:p>
            <a:pPr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730000"/>
                </a:solidFill>
              </a:rPr>
              <a:t>Understand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potential bottlenecks to bridging the gap between current skills and skills required for “jobs-of-the-future.”</a:t>
            </a:r>
          </a:p>
          <a:p>
            <a:pPr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tx1"/>
              </a:solidFill>
              <a:cs typeface="Calibri"/>
            </a:endParaRPr>
          </a:p>
          <a:p>
            <a:pPr lvl="1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5719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D32485-4B87-49A2-ADEF-210376C9C459}"/>
              </a:ext>
            </a:extLst>
          </p:cNvPr>
          <p:cNvSpPr/>
          <p:nvPr/>
        </p:nvSpPr>
        <p:spPr>
          <a:xfrm>
            <a:off x="1463040" y="5934670"/>
            <a:ext cx="9992360" cy="6463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Source: 2019 American Community Survey (ACS) 5-year estimates, found at: 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https://data.census.gov/cedsci/table?q=S0101&amp;tid=ACSST1Y2019.S0101</a:t>
            </a:r>
            <a:endParaRPr lang="en-US" sz="1200" dirty="0">
              <a:solidFill>
                <a:schemeClr val="bg1"/>
              </a:solidFill>
              <a:latin typeface="Segoe UI"/>
              <a:cs typeface="Segoe UI"/>
            </a:endParaRPr>
          </a:p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https://data.census.gov/cedsci/table?q=median%20income&amp;tid=ACSST1Y2019.S1901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205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Age and Income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A0529180-24D7-B045-BA12-D2146EB27B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303"/>
          <a:stretch/>
        </p:blipFill>
        <p:spPr>
          <a:xfrm>
            <a:off x="7718586" y="1713470"/>
            <a:ext cx="4473414" cy="3127248"/>
          </a:xfrm>
          <a:prstGeom prst="rect">
            <a:avLst/>
          </a:prstGeom>
        </p:spPr>
      </p:pic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E114E456-81D5-5943-85C0-B946CA01D2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5520" y="1713471"/>
            <a:ext cx="4824178" cy="3126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F0F880D-73C8-DE4A-9342-AACF881AA08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72" r="13289"/>
          <a:stretch/>
        </p:blipFill>
        <p:spPr>
          <a:xfrm>
            <a:off x="0" y="1713471"/>
            <a:ext cx="4107238" cy="312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00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205"/>
          </a:xfrm>
        </p:spPr>
        <p:txBody>
          <a:bodyPr>
            <a:normAutofit/>
          </a:bodyPr>
          <a:lstStyle/>
          <a:p>
            <a:pPr algn="ctr"/>
            <a:r>
              <a:rPr lang="en-US" sz="4400" b="1">
                <a:solidFill>
                  <a:srgbClr val="730000"/>
                </a:solidFill>
              </a:rPr>
              <a:t>Education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D32485-4B87-49A2-ADEF-210376C9C459}"/>
              </a:ext>
            </a:extLst>
          </p:cNvPr>
          <p:cNvSpPr/>
          <p:nvPr/>
        </p:nvSpPr>
        <p:spPr>
          <a:xfrm>
            <a:off x="1463040" y="5934670"/>
            <a:ext cx="9992360" cy="4616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Source: 2019 American Community Survey (ACS) 5-year estimates, found </a:t>
            </a:r>
            <a:r>
              <a:rPr lang="en-US" sz="1200" dirty="0" err="1">
                <a:solidFill>
                  <a:schemeClr val="bg1"/>
                </a:solidFill>
                <a:latin typeface="Segoe UI"/>
                <a:cs typeface="Segoe UI"/>
              </a:rPr>
              <a:t>athttps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://</a:t>
            </a:r>
            <a:r>
              <a:rPr lang="en-US" sz="1200" dirty="0" err="1">
                <a:solidFill>
                  <a:schemeClr val="bg1"/>
                </a:solidFill>
                <a:latin typeface="Segoe UI"/>
                <a:cs typeface="Segoe UI"/>
              </a:rPr>
              <a:t>data.census.gov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/</a:t>
            </a:r>
            <a:r>
              <a:rPr lang="en-US" sz="1200" dirty="0" err="1">
                <a:solidFill>
                  <a:schemeClr val="bg1"/>
                </a:solidFill>
                <a:latin typeface="Segoe UI"/>
                <a:cs typeface="Segoe UI"/>
              </a:rPr>
              <a:t>cedsci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/</a:t>
            </a:r>
            <a:r>
              <a:rPr lang="en-US" sz="1200" dirty="0" err="1">
                <a:solidFill>
                  <a:schemeClr val="bg1"/>
                </a:solidFill>
                <a:latin typeface="Segoe UI"/>
                <a:cs typeface="Segoe UI"/>
              </a:rPr>
              <a:t>table?q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=b15003&amp;tid=ACSDT1Y2019.B15003</a:t>
            </a:r>
          </a:p>
        </p:txBody>
      </p:sp>
      <p:pic>
        <p:nvPicPr>
          <p:cNvPr id="19" name="Picture 18" descr="Diagram, timeline&#10;&#10;Description automatically generated">
            <a:extLst>
              <a:ext uri="{FF2B5EF4-FFF2-40B4-BE49-F238E27FC236}">
                <a16:creationId xmlns:a16="http://schemas.microsoft.com/office/drawing/2014/main" id="{F9614758-DF9D-B94F-8061-827A422C44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785" b="28049"/>
          <a:stretch/>
        </p:blipFill>
        <p:spPr>
          <a:xfrm>
            <a:off x="431637" y="1334330"/>
            <a:ext cx="11328726" cy="331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820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205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Technology and Broadband Access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C145C1-7127-4718-A18C-B77CDEB1750B}"/>
              </a:ext>
            </a:extLst>
          </p:cNvPr>
          <p:cNvSpPr/>
          <p:nvPr/>
        </p:nvSpPr>
        <p:spPr>
          <a:xfrm>
            <a:off x="1463040" y="5934670"/>
            <a:ext cx="9992360" cy="4616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Source: 2019 American Community Survey (ACS) 5-year estimates, found at:</a:t>
            </a:r>
          </a:p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https://data.census.gov/cedsci/table?q=broadband&amp;tid=ACSST1Y2019.S2801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</a:p>
        </p:txBody>
      </p:sp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8D5CE29E-A772-3A47-A63D-1B70C3B846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816" b="19752"/>
          <a:stretch/>
        </p:blipFill>
        <p:spPr>
          <a:xfrm>
            <a:off x="1227099" y="1555515"/>
            <a:ext cx="9737802" cy="374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007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11353800" cy="1139291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Households without Internet Subscriptions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C145C1-7127-4718-A18C-B77CDEB1750B}"/>
              </a:ext>
            </a:extLst>
          </p:cNvPr>
          <p:cNvSpPr/>
          <p:nvPr/>
        </p:nvSpPr>
        <p:spPr>
          <a:xfrm>
            <a:off x="1463040" y="5934670"/>
            <a:ext cx="9992360" cy="4616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Source: 2019 American Community Survey (ACS) 5-year estimates, found at:</a:t>
            </a:r>
          </a:p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https://data.census.gov/cedsci/table?q=broadband&amp;tid=ACSST1Y2019.S2801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79532450-8067-D743-933F-673BA5176F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732" b="18257"/>
          <a:stretch/>
        </p:blipFill>
        <p:spPr>
          <a:xfrm>
            <a:off x="1146950" y="1504416"/>
            <a:ext cx="9898100" cy="384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7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FE1565-B01E-4015-8D13-8F2FCD05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65125"/>
            <a:ext cx="11353800" cy="1139291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730000"/>
                </a:solidFill>
              </a:rPr>
              <a:t>Households without Internet Subscriptions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C145C1-7127-4718-A18C-B77CDEB1750B}"/>
              </a:ext>
            </a:extLst>
          </p:cNvPr>
          <p:cNvSpPr/>
          <p:nvPr/>
        </p:nvSpPr>
        <p:spPr>
          <a:xfrm>
            <a:off x="1463040" y="5934670"/>
            <a:ext cx="9992360" cy="4616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Source: 2019 American Community Survey (ACS) 5-year estimates, found at:</a:t>
            </a:r>
          </a:p>
          <a:p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https://data.census.gov/cedsci/table?q=broadband&amp;tid=ACSST1Y2019.S280</a:t>
            </a:r>
            <a:r>
              <a:rPr lang="en-US" sz="1200" dirty="0">
                <a:solidFill>
                  <a:srgbClr val="99CA3C"/>
                </a:solidFill>
                <a:latin typeface="Segoe UI"/>
                <a:cs typeface="Segoe U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</a:p>
        </p:txBody>
      </p:sp>
      <p:pic>
        <p:nvPicPr>
          <p:cNvPr id="2" name="app_internet.mp4" descr="app_internet.mp4">
            <a:hlinkClick r:id="" action="ppaction://media"/>
            <a:extLst>
              <a:ext uri="{FF2B5EF4-FFF2-40B4-BE49-F238E27FC236}">
                <a16:creationId xmlns:a16="http://schemas.microsoft.com/office/drawing/2014/main" id="{E288963A-7A79-634D-BA60-95BA65AFF7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7201" t="35099" r="17396" b="25927"/>
          <a:stretch/>
        </p:blipFill>
        <p:spPr>
          <a:xfrm>
            <a:off x="2512214" y="1504416"/>
            <a:ext cx="7167571" cy="4271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15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6DEC13FA6D8E1429A998BCF146A030D" ma:contentTypeVersion="11" ma:contentTypeDescription="Create a new document." ma:contentTypeScope="" ma:versionID="6d2f79515136ada8afe72eaef9e748d3">
  <xsd:schema xmlns:xsd="http://www.w3.org/2001/XMLSchema" xmlns:xs="http://www.w3.org/2001/XMLSchema" xmlns:p="http://schemas.microsoft.com/office/2006/metadata/properties" xmlns:ns2="db6b68f5-f386-4215-a914-2c436b7b1cca" xmlns:ns3="6f2de180-cc0a-4623-89bd-19276e43dc09" targetNamespace="http://schemas.microsoft.com/office/2006/metadata/properties" ma:root="true" ma:fieldsID="87ca04f61cc7f289e821aa8c27529551" ns2:_="" ns3:_="">
    <xsd:import namespace="db6b68f5-f386-4215-a914-2c436b7b1cca"/>
    <xsd:import namespace="6f2de180-cc0a-4623-89bd-19276e43dc0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6b68f5-f386-4215-a914-2c436b7b1c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2de180-cc0a-4623-89bd-19276e43dc09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1950B0-8CD4-4DDA-B648-5D23299B8A1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42A5AF2-9441-4DA3-8A1C-7F94A9B5D1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E76EBA-88C6-48CF-9E6C-0BC582C17508}">
  <ds:schemaRefs>
    <ds:schemaRef ds:uri="6f2de180-cc0a-4623-89bd-19276e43dc09"/>
    <ds:schemaRef ds:uri="db6b68f5-f386-4215-a914-2c436b7b1c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1693</TotalTime>
  <Words>629</Words>
  <Application>Microsoft Macintosh PowerPoint</Application>
  <PresentationFormat>Widescreen</PresentationFormat>
  <Paragraphs>66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.Lucida Grande UI Regular</vt:lpstr>
      <vt:lpstr>Arial</vt:lpstr>
      <vt:lpstr>Segoe UI</vt:lpstr>
      <vt:lpstr>Trebuchet MS</vt:lpstr>
      <vt:lpstr>Wingdings 3</vt:lpstr>
      <vt:lpstr>Facet</vt:lpstr>
      <vt:lpstr>PowerPoint Presentation</vt:lpstr>
      <vt:lpstr>An Overview of Appalachia</vt:lpstr>
      <vt:lpstr>Appalachian Labor Markets</vt:lpstr>
      <vt:lpstr>Project Goals</vt:lpstr>
      <vt:lpstr>Age and Income</vt:lpstr>
      <vt:lpstr>Education</vt:lpstr>
      <vt:lpstr>Technology and Broadband Access</vt:lpstr>
      <vt:lpstr>Households without Internet Subscriptions </vt:lpstr>
      <vt:lpstr>Households without Internet Subscriptions </vt:lpstr>
      <vt:lpstr>Industry Type by County</vt:lpstr>
      <vt:lpstr>Next Steps</vt:lpstr>
      <vt:lpstr>Upcoming Challenges and Questions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Dusseau, Grace R (grd4bp)</dc:creator>
  <cp:lastModifiedBy>Pierce, Timothy</cp:lastModifiedBy>
  <cp:revision>35</cp:revision>
  <dcterms:created xsi:type="dcterms:W3CDTF">2020-07-02T17:31:44Z</dcterms:created>
  <dcterms:modified xsi:type="dcterms:W3CDTF">2021-06-30T17:24:30Z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0x01010086DEC13FA6D8E1429A998BCF146A030D</vt:lpwstr>
  </property>
</Properties>
</file>

<file path=docProps/thumbnail.jpeg>
</file>